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9"/>
  </p:handoutMasterIdLst>
  <p:sldIdLst>
    <p:sldId id="256" r:id="rId2"/>
    <p:sldId id="262" r:id="rId3"/>
    <p:sldId id="320" r:id="rId4"/>
    <p:sldId id="339" r:id="rId5"/>
    <p:sldId id="340" r:id="rId6"/>
    <p:sldId id="264" r:id="rId7"/>
    <p:sldId id="265" r:id="rId8"/>
    <p:sldId id="319" r:id="rId9"/>
    <p:sldId id="341" r:id="rId10"/>
    <p:sldId id="342" r:id="rId11"/>
    <p:sldId id="344" r:id="rId12"/>
    <p:sldId id="343" r:id="rId13"/>
    <p:sldId id="335" r:id="rId14"/>
    <p:sldId id="330" r:id="rId15"/>
    <p:sldId id="337" r:id="rId16"/>
    <p:sldId id="280" r:id="rId17"/>
    <p:sldId id="345" r:id="rId18"/>
  </p:sldIdLst>
  <p:sldSz cx="9144000" cy="5715000" type="screen16x10"/>
  <p:notesSz cx="9928225" cy="6797675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00"/>
    <a:srgbClr val="00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97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392" y="72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A0ADE1-1D0F-4E98-8518-A971241E2F3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AE82E1B-86DA-4BF5-9B36-07233251041B}">
      <dgm:prSet phldrT="[Tekst]" custT="1"/>
      <dgm:spPr>
        <a:solidFill>
          <a:srgbClr val="00ED00">
            <a:alpha val="50000"/>
          </a:srgbClr>
        </a:solidFill>
      </dgm:spPr>
      <dgm:t>
        <a:bodyPr/>
        <a:lstStyle/>
        <a:p>
          <a:r>
            <a:rPr lang="nl-NL" sz="1700" dirty="0"/>
            <a:t>Inkomen/ pensioen  werknemer</a:t>
          </a:r>
        </a:p>
      </dgm:t>
    </dgm:pt>
    <dgm:pt modelId="{9A8C75EB-1E96-4FEB-96DC-28B27F2E1776}" type="parTrans" cxnId="{73D045D7-D8DA-4E83-A371-CB3C58B87303}">
      <dgm:prSet/>
      <dgm:spPr/>
      <dgm:t>
        <a:bodyPr/>
        <a:lstStyle/>
        <a:p>
          <a:endParaRPr lang="nl-NL"/>
        </a:p>
      </dgm:t>
    </dgm:pt>
    <dgm:pt modelId="{40002AF0-AEF5-4284-804A-EBB81E4845A9}" type="sibTrans" cxnId="{73D045D7-D8DA-4E83-A371-CB3C58B87303}">
      <dgm:prSet/>
      <dgm:spPr/>
      <dgm:t>
        <a:bodyPr/>
        <a:lstStyle/>
        <a:p>
          <a:endParaRPr lang="nl-NL"/>
        </a:p>
      </dgm:t>
    </dgm:pt>
    <dgm:pt modelId="{8E1ED27F-33A0-4EF5-81FD-531947A09936}">
      <dgm:prSet phldrT="[Tekst]" custT="1"/>
      <dgm:spPr>
        <a:solidFill>
          <a:srgbClr val="00ED00">
            <a:alpha val="50000"/>
          </a:srgbClr>
        </a:solidFill>
      </dgm:spPr>
      <dgm:t>
        <a:bodyPr/>
        <a:lstStyle/>
        <a:p>
          <a:r>
            <a:rPr lang="nl-NL" sz="1700" dirty="0"/>
            <a:t>Inkomen / pensioen partner</a:t>
          </a:r>
        </a:p>
      </dgm:t>
    </dgm:pt>
    <dgm:pt modelId="{0AF9B224-D197-43E8-88E3-5BB2FED00FA8}" type="parTrans" cxnId="{55399B09-9197-4A33-9587-8291DA7C925A}">
      <dgm:prSet/>
      <dgm:spPr/>
      <dgm:t>
        <a:bodyPr/>
        <a:lstStyle/>
        <a:p>
          <a:endParaRPr lang="nl-NL"/>
        </a:p>
      </dgm:t>
    </dgm:pt>
    <dgm:pt modelId="{BE4761F2-C05E-4354-B1DA-CF5170DF869B}" type="sibTrans" cxnId="{55399B09-9197-4A33-9587-8291DA7C925A}">
      <dgm:prSet/>
      <dgm:spPr/>
      <dgm:t>
        <a:bodyPr/>
        <a:lstStyle/>
        <a:p>
          <a:endParaRPr lang="nl-NL"/>
        </a:p>
      </dgm:t>
    </dgm:pt>
    <dgm:pt modelId="{F23F50B5-FDE1-483B-8101-1E7FDF372393}">
      <dgm:prSet phldrT="[Tekst]" custT="1"/>
      <dgm:spPr>
        <a:solidFill>
          <a:srgbClr val="00ED00">
            <a:alpha val="50000"/>
          </a:srgbClr>
        </a:solidFill>
      </dgm:spPr>
      <dgm:t>
        <a:bodyPr/>
        <a:lstStyle/>
        <a:p>
          <a:r>
            <a:rPr lang="nl-NL" sz="1700" dirty="0"/>
            <a:t>Overige privévoorzieningen</a:t>
          </a:r>
        </a:p>
      </dgm:t>
    </dgm:pt>
    <dgm:pt modelId="{E84C32C4-2D62-419F-B312-FDBE42EF75F2}" type="parTrans" cxnId="{F0EEA901-7243-4BA1-9AC4-12CB7A4502A3}">
      <dgm:prSet/>
      <dgm:spPr/>
      <dgm:t>
        <a:bodyPr/>
        <a:lstStyle/>
        <a:p>
          <a:endParaRPr lang="nl-NL"/>
        </a:p>
      </dgm:t>
    </dgm:pt>
    <dgm:pt modelId="{BB602431-1685-47C8-8259-94546BAFD368}" type="sibTrans" cxnId="{F0EEA901-7243-4BA1-9AC4-12CB7A4502A3}">
      <dgm:prSet/>
      <dgm:spPr/>
      <dgm:t>
        <a:bodyPr/>
        <a:lstStyle/>
        <a:p>
          <a:endParaRPr lang="nl-NL"/>
        </a:p>
      </dgm:t>
    </dgm:pt>
    <dgm:pt modelId="{A3B92840-2204-4DFF-ABAC-8D473040FF8F}">
      <dgm:prSet phldrT="[Tekst]" custT="1"/>
      <dgm:spPr>
        <a:solidFill>
          <a:srgbClr val="00ED00">
            <a:alpha val="50000"/>
          </a:srgbClr>
        </a:solidFill>
      </dgm:spPr>
      <dgm:t>
        <a:bodyPr/>
        <a:lstStyle/>
        <a:p>
          <a:r>
            <a:rPr lang="nl-NL" sz="1700" dirty="0"/>
            <a:t>Woning/hypotheek</a:t>
          </a:r>
        </a:p>
      </dgm:t>
    </dgm:pt>
    <dgm:pt modelId="{E15F69A6-D660-4A9C-A555-FADEA2DB616A}" type="sibTrans" cxnId="{CE27E4AF-73EE-4D30-B561-FCE9C1C83D19}">
      <dgm:prSet/>
      <dgm:spPr/>
      <dgm:t>
        <a:bodyPr/>
        <a:lstStyle/>
        <a:p>
          <a:endParaRPr lang="nl-NL"/>
        </a:p>
      </dgm:t>
    </dgm:pt>
    <dgm:pt modelId="{25D2EBA1-BE6E-4E2F-90F7-438340DD0FF2}" type="parTrans" cxnId="{CE27E4AF-73EE-4D30-B561-FCE9C1C83D19}">
      <dgm:prSet/>
      <dgm:spPr/>
      <dgm:t>
        <a:bodyPr/>
        <a:lstStyle/>
        <a:p>
          <a:endParaRPr lang="nl-NL"/>
        </a:p>
      </dgm:t>
    </dgm:pt>
    <dgm:pt modelId="{5286DF92-83B2-4912-9999-8AB31B113CED}" type="pres">
      <dgm:prSet presAssocID="{55A0ADE1-1D0F-4E98-8518-A971241E2F3A}" presName="compositeShape" presStyleCnt="0">
        <dgm:presLayoutVars>
          <dgm:chMax val="7"/>
          <dgm:dir/>
          <dgm:resizeHandles val="exact"/>
        </dgm:presLayoutVars>
      </dgm:prSet>
      <dgm:spPr/>
    </dgm:pt>
    <dgm:pt modelId="{BBBC5051-CE42-40E5-89A6-725975FCE0F7}" type="pres">
      <dgm:prSet presAssocID="{A3B92840-2204-4DFF-ABAC-8D473040FF8F}" presName="circ1" presStyleLbl="vennNode1" presStyleIdx="0" presStyleCnt="4" custScaleX="130430" custScaleY="112041"/>
      <dgm:spPr/>
    </dgm:pt>
    <dgm:pt modelId="{8E2B2C68-B56B-43AC-AEEC-4E16922A1AC6}" type="pres">
      <dgm:prSet presAssocID="{A3B92840-2204-4DFF-ABAC-8D473040FF8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BE921B6-D77B-4077-8E13-EC74A3F6599B}" type="pres">
      <dgm:prSet presAssocID="{9AE82E1B-86DA-4BF5-9B36-07233251041B}" presName="circ2" presStyleLbl="vennNode1" presStyleIdx="1" presStyleCnt="4" custScaleX="130430" custScaleY="112041"/>
      <dgm:spPr/>
    </dgm:pt>
    <dgm:pt modelId="{5DB2BA5B-A165-42E9-B360-226039AC8C8F}" type="pres">
      <dgm:prSet presAssocID="{9AE82E1B-86DA-4BF5-9B36-07233251041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699C5D5-0ECF-4FA2-9171-D2E40034B3D0}" type="pres">
      <dgm:prSet presAssocID="{F23F50B5-FDE1-483B-8101-1E7FDF372393}" presName="circ3" presStyleLbl="vennNode1" presStyleIdx="2" presStyleCnt="4" custScaleX="130430" custScaleY="112041"/>
      <dgm:spPr/>
    </dgm:pt>
    <dgm:pt modelId="{95B55AA6-289C-4B4B-B1E7-5A0F2C19B248}" type="pres">
      <dgm:prSet presAssocID="{F23F50B5-FDE1-483B-8101-1E7FDF37239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1B30E51-B753-4B19-9953-2F9FD9B9CB6D}" type="pres">
      <dgm:prSet presAssocID="{8E1ED27F-33A0-4EF5-81FD-531947A09936}" presName="circ4" presStyleLbl="vennNode1" presStyleIdx="3" presStyleCnt="4" custScaleX="130430" custScaleY="112041"/>
      <dgm:spPr/>
    </dgm:pt>
    <dgm:pt modelId="{F82B7825-4C29-4AFE-AEBB-F79452C8C671}" type="pres">
      <dgm:prSet presAssocID="{8E1ED27F-33A0-4EF5-81FD-531947A0993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0EEA901-7243-4BA1-9AC4-12CB7A4502A3}" srcId="{55A0ADE1-1D0F-4E98-8518-A971241E2F3A}" destId="{F23F50B5-FDE1-483B-8101-1E7FDF372393}" srcOrd="2" destOrd="0" parTransId="{E84C32C4-2D62-419F-B312-FDBE42EF75F2}" sibTransId="{BB602431-1685-47C8-8259-94546BAFD368}"/>
    <dgm:cxn modelId="{55399B09-9197-4A33-9587-8291DA7C925A}" srcId="{55A0ADE1-1D0F-4E98-8518-A971241E2F3A}" destId="{8E1ED27F-33A0-4EF5-81FD-531947A09936}" srcOrd="3" destOrd="0" parTransId="{0AF9B224-D197-43E8-88E3-5BB2FED00FA8}" sibTransId="{BE4761F2-C05E-4354-B1DA-CF5170DF869B}"/>
    <dgm:cxn modelId="{5E669224-996F-44F0-B80F-D37742CF148A}" type="presOf" srcId="{F23F50B5-FDE1-483B-8101-1E7FDF372393}" destId="{0699C5D5-0ECF-4FA2-9171-D2E40034B3D0}" srcOrd="0" destOrd="0" presId="urn:microsoft.com/office/officeart/2005/8/layout/venn1"/>
    <dgm:cxn modelId="{132FAB2B-A630-4F92-BD9D-3D4B760BEC0B}" type="presOf" srcId="{8E1ED27F-33A0-4EF5-81FD-531947A09936}" destId="{F82B7825-4C29-4AFE-AEBB-F79452C8C671}" srcOrd="1" destOrd="0" presId="urn:microsoft.com/office/officeart/2005/8/layout/venn1"/>
    <dgm:cxn modelId="{C8CDD36A-2832-48A0-846C-4AB6C5CA6611}" type="presOf" srcId="{A3B92840-2204-4DFF-ABAC-8D473040FF8F}" destId="{BBBC5051-CE42-40E5-89A6-725975FCE0F7}" srcOrd="0" destOrd="0" presId="urn:microsoft.com/office/officeart/2005/8/layout/venn1"/>
    <dgm:cxn modelId="{F8D89B59-854D-4835-9C86-9C8685D042C4}" type="presOf" srcId="{8E1ED27F-33A0-4EF5-81FD-531947A09936}" destId="{31B30E51-B753-4B19-9953-2F9FD9B9CB6D}" srcOrd="0" destOrd="0" presId="urn:microsoft.com/office/officeart/2005/8/layout/venn1"/>
    <dgm:cxn modelId="{F2E22CA3-54DE-4056-8FF9-DEB79A1AA545}" type="presOf" srcId="{9AE82E1B-86DA-4BF5-9B36-07233251041B}" destId="{CBE921B6-D77B-4077-8E13-EC74A3F6599B}" srcOrd="0" destOrd="0" presId="urn:microsoft.com/office/officeart/2005/8/layout/venn1"/>
    <dgm:cxn modelId="{CE27E4AF-73EE-4D30-B561-FCE9C1C83D19}" srcId="{55A0ADE1-1D0F-4E98-8518-A971241E2F3A}" destId="{A3B92840-2204-4DFF-ABAC-8D473040FF8F}" srcOrd="0" destOrd="0" parTransId="{25D2EBA1-BE6E-4E2F-90F7-438340DD0FF2}" sibTransId="{E15F69A6-D660-4A9C-A555-FADEA2DB616A}"/>
    <dgm:cxn modelId="{954732CA-5A3B-4496-8CD4-FAE7884D2BF1}" type="presOf" srcId="{F23F50B5-FDE1-483B-8101-1E7FDF372393}" destId="{95B55AA6-289C-4B4B-B1E7-5A0F2C19B248}" srcOrd="1" destOrd="0" presId="urn:microsoft.com/office/officeart/2005/8/layout/venn1"/>
    <dgm:cxn modelId="{73D045D7-D8DA-4E83-A371-CB3C58B87303}" srcId="{55A0ADE1-1D0F-4E98-8518-A971241E2F3A}" destId="{9AE82E1B-86DA-4BF5-9B36-07233251041B}" srcOrd="1" destOrd="0" parTransId="{9A8C75EB-1E96-4FEB-96DC-28B27F2E1776}" sibTransId="{40002AF0-AEF5-4284-804A-EBB81E4845A9}"/>
    <dgm:cxn modelId="{70D9B1D8-95B0-4896-8CBB-74D8C4653352}" type="presOf" srcId="{55A0ADE1-1D0F-4E98-8518-A971241E2F3A}" destId="{5286DF92-83B2-4912-9999-8AB31B113CED}" srcOrd="0" destOrd="0" presId="urn:microsoft.com/office/officeart/2005/8/layout/venn1"/>
    <dgm:cxn modelId="{1E4643DB-A9B6-4C74-B40C-B5E11B99F589}" type="presOf" srcId="{9AE82E1B-86DA-4BF5-9B36-07233251041B}" destId="{5DB2BA5B-A165-42E9-B360-226039AC8C8F}" srcOrd="1" destOrd="0" presId="urn:microsoft.com/office/officeart/2005/8/layout/venn1"/>
    <dgm:cxn modelId="{CE8847E6-34C0-435B-97F8-BC4BAA94A97D}" type="presOf" srcId="{A3B92840-2204-4DFF-ABAC-8D473040FF8F}" destId="{8E2B2C68-B56B-43AC-AEEC-4E16922A1AC6}" srcOrd="1" destOrd="0" presId="urn:microsoft.com/office/officeart/2005/8/layout/venn1"/>
    <dgm:cxn modelId="{57FB4FEA-F36A-4240-AFC4-5112538168CD}" type="presParOf" srcId="{5286DF92-83B2-4912-9999-8AB31B113CED}" destId="{BBBC5051-CE42-40E5-89A6-725975FCE0F7}" srcOrd="0" destOrd="0" presId="urn:microsoft.com/office/officeart/2005/8/layout/venn1"/>
    <dgm:cxn modelId="{16C8531A-BBD1-4624-A129-127F637B4284}" type="presParOf" srcId="{5286DF92-83B2-4912-9999-8AB31B113CED}" destId="{8E2B2C68-B56B-43AC-AEEC-4E16922A1AC6}" srcOrd="1" destOrd="0" presId="urn:microsoft.com/office/officeart/2005/8/layout/venn1"/>
    <dgm:cxn modelId="{338D534E-93DE-4634-934A-11444A09291E}" type="presParOf" srcId="{5286DF92-83B2-4912-9999-8AB31B113CED}" destId="{CBE921B6-D77B-4077-8E13-EC74A3F6599B}" srcOrd="2" destOrd="0" presId="urn:microsoft.com/office/officeart/2005/8/layout/venn1"/>
    <dgm:cxn modelId="{AF37B148-FB23-4F0F-B9DE-26B7C2A6C34A}" type="presParOf" srcId="{5286DF92-83B2-4912-9999-8AB31B113CED}" destId="{5DB2BA5B-A165-42E9-B360-226039AC8C8F}" srcOrd="3" destOrd="0" presId="urn:microsoft.com/office/officeart/2005/8/layout/venn1"/>
    <dgm:cxn modelId="{D62C9140-0377-48BB-B33A-27006BD02C38}" type="presParOf" srcId="{5286DF92-83B2-4912-9999-8AB31B113CED}" destId="{0699C5D5-0ECF-4FA2-9171-D2E40034B3D0}" srcOrd="4" destOrd="0" presId="urn:microsoft.com/office/officeart/2005/8/layout/venn1"/>
    <dgm:cxn modelId="{0D6407C7-CB23-4795-8EB5-A76EC668D1A5}" type="presParOf" srcId="{5286DF92-83B2-4912-9999-8AB31B113CED}" destId="{95B55AA6-289C-4B4B-B1E7-5A0F2C19B248}" srcOrd="5" destOrd="0" presId="urn:microsoft.com/office/officeart/2005/8/layout/venn1"/>
    <dgm:cxn modelId="{C76DD038-0E03-4BC4-AC87-7EF90952828C}" type="presParOf" srcId="{5286DF92-83B2-4912-9999-8AB31B113CED}" destId="{31B30E51-B753-4B19-9953-2F9FD9B9CB6D}" srcOrd="6" destOrd="0" presId="urn:microsoft.com/office/officeart/2005/8/layout/venn1"/>
    <dgm:cxn modelId="{FD5E2758-96E5-4DCF-8CA7-3AFBADA7775E}" type="presParOf" srcId="{5286DF92-83B2-4912-9999-8AB31B113CED}" destId="{F82B7825-4C29-4AFE-AEBB-F79452C8C671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C5051-CE42-40E5-89A6-725975FCE0F7}">
      <dsp:nvSpPr>
        <dsp:cNvPr id="0" name=""/>
        <dsp:cNvSpPr/>
      </dsp:nvSpPr>
      <dsp:spPr>
        <a:xfrm>
          <a:off x="1799488" y="-84441"/>
          <a:ext cx="2687959" cy="2308991"/>
        </a:xfrm>
        <a:prstGeom prst="ellipse">
          <a:avLst/>
        </a:prstGeom>
        <a:solidFill>
          <a:srgbClr val="00ED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Woning/hypotheek</a:t>
          </a:r>
        </a:p>
      </dsp:txBody>
      <dsp:txXfrm>
        <a:off x="2109637" y="226384"/>
        <a:ext cx="2067661" cy="732660"/>
      </dsp:txXfrm>
    </dsp:sp>
    <dsp:sp modelId="{CBE921B6-D77B-4077-8E13-EC74A3F6599B}">
      <dsp:nvSpPr>
        <dsp:cNvPr id="0" name=""/>
        <dsp:cNvSpPr/>
      </dsp:nvSpPr>
      <dsp:spPr>
        <a:xfrm>
          <a:off x="2711016" y="827085"/>
          <a:ext cx="2687959" cy="2308991"/>
        </a:xfrm>
        <a:prstGeom prst="ellipse">
          <a:avLst/>
        </a:prstGeom>
        <a:solidFill>
          <a:srgbClr val="00ED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Inkomen/ pensioen  werknemer</a:t>
          </a:r>
        </a:p>
      </dsp:txBody>
      <dsp:txXfrm>
        <a:off x="4158379" y="1093508"/>
        <a:ext cx="1033830" cy="1776146"/>
      </dsp:txXfrm>
    </dsp:sp>
    <dsp:sp modelId="{0699C5D5-0ECF-4FA2-9171-D2E40034B3D0}">
      <dsp:nvSpPr>
        <dsp:cNvPr id="0" name=""/>
        <dsp:cNvSpPr/>
      </dsp:nvSpPr>
      <dsp:spPr>
        <a:xfrm>
          <a:off x="1799488" y="1738613"/>
          <a:ext cx="2687959" cy="2308991"/>
        </a:xfrm>
        <a:prstGeom prst="ellipse">
          <a:avLst/>
        </a:prstGeom>
        <a:solidFill>
          <a:srgbClr val="00ED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Overige privévoorzieningen</a:t>
          </a:r>
        </a:p>
      </dsp:txBody>
      <dsp:txXfrm>
        <a:off x="2109637" y="3004118"/>
        <a:ext cx="2067661" cy="732660"/>
      </dsp:txXfrm>
    </dsp:sp>
    <dsp:sp modelId="{31B30E51-B753-4B19-9953-2F9FD9B9CB6D}">
      <dsp:nvSpPr>
        <dsp:cNvPr id="0" name=""/>
        <dsp:cNvSpPr/>
      </dsp:nvSpPr>
      <dsp:spPr>
        <a:xfrm>
          <a:off x="887961" y="827085"/>
          <a:ext cx="2687959" cy="2308991"/>
        </a:xfrm>
        <a:prstGeom prst="ellipse">
          <a:avLst/>
        </a:prstGeom>
        <a:solidFill>
          <a:srgbClr val="00ED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Inkomen / pensioen partner</a:t>
          </a:r>
        </a:p>
      </dsp:txBody>
      <dsp:txXfrm>
        <a:off x="1094727" y="1093508"/>
        <a:ext cx="1033830" cy="17761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30CFFA28-0F83-403A-89A4-4A81A26312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41064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75012AB-9A63-4187-B638-EEC4EDD6DD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41064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EC541FEE-842A-4F73-AA70-95DFFDFF7B13}" type="datetimeFigureOut">
              <a:rPr lang="nl-NL" smtClean="0"/>
              <a:t>18-3-2019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B6072EC-D20B-42C9-A865-A60B3D1C83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26FB302-18D3-4EA6-9129-A5392920B8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7B377DA2-A0E4-4BE8-8583-205750B3E1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376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90A7C73-DF6D-AC46-A93C-4609DC2ABAF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374900"/>
            <a:ext cx="9144000" cy="7620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400"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Titel van de presentatie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136900"/>
            <a:ext cx="9144000" cy="469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>
                <a:solidFill>
                  <a:srgbClr val="00ED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Subtitel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654649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49300" y="647700"/>
            <a:ext cx="8394700" cy="6350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700"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Pagina titel</a:t>
            </a:r>
          </a:p>
        </p:txBody>
      </p:sp>
      <p:sp>
        <p:nvSpPr>
          <p:cNvPr id="4" name="Tijdelijke aanduiding vo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749300" y="1282700"/>
            <a:ext cx="8394700" cy="4699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>
                <a:solidFill>
                  <a:srgbClr val="00ED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Subtitel </a:t>
            </a:r>
            <a:r>
              <a:rPr lang="nl-NL" dirty="0" err="1"/>
              <a:t>pag</a:t>
            </a:r>
            <a:endParaRPr lang="nl-NL" dirty="0"/>
          </a:p>
        </p:txBody>
      </p:sp>
      <p:sp>
        <p:nvSpPr>
          <p:cNvPr id="5" name="Tijdelijke aanduiding voor tekst 7"/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962150"/>
            <a:ext cx="3549650" cy="26035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500"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Klik om tekst in te voeren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6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4705350" y="1962150"/>
            <a:ext cx="3549650" cy="2603500"/>
          </a:xfrm>
          <a:prstGeom prst="rect">
            <a:avLst/>
          </a:prstGeom>
        </p:spPr>
        <p:txBody>
          <a:bodyPr vert="horz"/>
          <a:lstStyle>
            <a:lvl1pPr marL="177800" indent="-177800" algn="l">
              <a:buFont typeface="Arial"/>
              <a:buChar char="•"/>
              <a:defRPr sz="1300">
                <a:latin typeface="Arial"/>
                <a:cs typeface="Arial"/>
              </a:defRPr>
            </a:lvl1pPr>
            <a:lvl2pPr marL="742950" indent="-285750">
              <a:buFont typeface="Arial"/>
              <a:buChar char="•"/>
              <a:defRPr sz="1300"/>
            </a:lvl2pPr>
            <a:lvl3pPr>
              <a:defRPr sz="1300"/>
            </a:lvl3pPr>
          </a:lstStyle>
          <a:p>
            <a:pPr lvl="0"/>
            <a:r>
              <a:rPr lang="nl-NL" dirty="0"/>
              <a:t>Klik om een opsomming in te voeren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606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822450"/>
            <a:ext cx="9144000" cy="2317750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80000"/>
              </a:lnSpc>
              <a:buNone/>
              <a:defRPr sz="3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Klik om tekst in te voeren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297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49300" y="647700"/>
            <a:ext cx="8394700" cy="6350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700"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Pagina titel</a:t>
            </a:r>
          </a:p>
        </p:txBody>
      </p:sp>
      <p:sp>
        <p:nvSpPr>
          <p:cNvPr id="4" name="Tijdelijke aanduiding vo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749300" y="1282700"/>
            <a:ext cx="8394700" cy="4699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>
                <a:solidFill>
                  <a:srgbClr val="00ED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Subtitel </a:t>
            </a:r>
            <a:r>
              <a:rPr lang="nl-NL" dirty="0" err="1"/>
              <a:t>pag</a:t>
            </a:r>
            <a:endParaRPr lang="nl-NL" dirty="0"/>
          </a:p>
        </p:txBody>
      </p:sp>
      <p:sp>
        <p:nvSpPr>
          <p:cNvPr id="5" name="Tijdelijke aanduiding voor tekst 7"/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892300"/>
            <a:ext cx="5988050" cy="12573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500"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Klik om tekst in te voeren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6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749300" y="3517900"/>
            <a:ext cx="3524250" cy="9779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500" b="1">
                <a:solidFill>
                  <a:srgbClr val="00ED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Klik om tekst in te voeren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7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4679950" y="3517900"/>
            <a:ext cx="3575050" cy="9779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 b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Klik om tekst in te voeren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4819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7"/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962150"/>
            <a:ext cx="3549650" cy="26035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500"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Klik om tekst in te voeren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5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49300" y="647700"/>
            <a:ext cx="8394700" cy="6350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700"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Pagina titel</a:t>
            </a:r>
          </a:p>
        </p:txBody>
      </p:sp>
      <p:sp>
        <p:nvSpPr>
          <p:cNvPr id="6" name="Tijdelijke aanduiding vo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749300" y="1282700"/>
            <a:ext cx="8394700" cy="4699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>
                <a:solidFill>
                  <a:srgbClr val="00ED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Subtitel </a:t>
            </a:r>
            <a:r>
              <a:rPr lang="nl-NL" dirty="0" err="1"/>
              <a:t>pag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4705350" y="1962150"/>
            <a:ext cx="3549650" cy="2603500"/>
          </a:xfrm>
          <a:prstGeom prst="rect">
            <a:avLst/>
          </a:prstGeom>
        </p:spPr>
        <p:txBody>
          <a:bodyPr vert="horz"/>
          <a:lstStyle>
            <a:lvl1pPr marL="177800" indent="-177800" algn="l">
              <a:buFont typeface="Arial"/>
              <a:buChar char="•"/>
              <a:defRPr sz="1300">
                <a:latin typeface="Arial"/>
                <a:cs typeface="Arial"/>
              </a:defRPr>
            </a:lvl1pPr>
            <a:lvl2pPr marL="742950" indent="-285750">
              <a:buFont typeface="Arial"/>
              <a:buChar char="•"/>
              <a:defRPr sz="1300"/>
            </a:lvl2pPr>
            <a:lvl3pPr>
              <a:defRPr sz="1300"/>
            </a:lvl3pPr>
          </a:lstStyle>
          <a:p>
            <a:pPr lvl="0"/>
            <a:r>
              <a:rPr lang="nl-NL" dirty="0"/>
              <a:t>Klik om een opsomming in te voeren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165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7"/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822450"/>
            <a:ext cx="3549650" cy="22352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Klik om tekst in te voeren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5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749300" y="4146550"/>
            <a:ext cx="7569200" cy="996950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80000"/>
              </a:lnSpc>
              <a:buNone/>
              <a:defRPr sz="1500" b="1">
                <a:solidFill>
                  <a:srgbClr val="00ED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Klik om tekst in te voeren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6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49300" y="647700"/>
            <a:ext cx="8394700" cy="6350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700"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Pagina titel</a:t>
            </a:r>
          </a:p>
        </p:txBody>
      </p:sp>
      <p:sp>
        <p:nvSpPr>
          <p:cNvPr id="7" name="Tijdelijke aanduiding vo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749300" y="1282700"/>
            <a:ext cx="8394700" cy="4699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>
                <a:solidFill>
                  <a:srgbClr val="00ED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Subtitel </a:t>
            </a:r>
            <a:r>
              <a:rPr lang="nl-NL" dirty="0" err="1"/>
              <a:t>pag</a:t>
            </a:r>
            <a:endParaRPr lang="nl-NL" dirty="0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4768850" y="1822450"/>
            <a:ext cx="3549650" cy="2235200"/>
          </a:xfrm>
          <a:prstGeom prst="rect">
            <a:avLst/>
          </a:prstGeom>
        </p:spPr>
        <p:txBody>
          <a:bodyPr vert="horz"/>
          <a:lstStyle>
            <a:lvl1pPr marL="177800" indent="-177800" algn="l">
              <a:buFont typeface="Arial"/>
              <a:buChar char="•"/>
              <a:defRPr sz="1300">
                <a:latin typeface="Arial"/>
                <a:cs typeface="Arial"/>
              </a:defRPr>
            </a:lvl1pPr>
            <a:lvl2pPr marL="742950" indent="-285750">
              <a:buFont typeface="Arial"/>
              <a:buChar char="•"/>
              <a:defRPr sz="1300"/>
            </a:lvl2pPr>
            <a:lvl3pPr>
              <a:defRPr sz="1300"/>
            </a:lvl3pPr>
          </a:lstStyle>
          <a:p>
            <a:pPr lvl="0"/>
            <a:r>
              <a:rPr lang="nl-NL" dirty="0"/>
              <a:t>Klik om een opsomming in te voeren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2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75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tdijkstra@jip-financieel.n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sz="3600" dirty="0"/>
              <a:t>Financiële vitaliteit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Afbeeldingsresultaat voor icc meppel">
            <a:extLst>
              <a:ext uri="{FF2B5EF4-FFF2-40B4-BE49-F238E27FC236}">
                <a16:creationId xmlns:a16="http://schemas.microsoft.com/office/drawing/2014/main" id="{2BFC5E83-69E9-4D3F-9CA8-40B09AAD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56" y="36068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725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51C7458-3ED4-428F-B191-052F531AB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Hoe voorkomen?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341D0E-A329-4220-99A1-9E7FB11549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54D078-2ADC-4169-953C-970D9399A0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NIBUD:</a:t>
            </a:r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CA6695B-55CE-4EDB-A371-A6BFF5223F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CAO </a:t>
            </a:r>
            <a:r>
              <a:rPr lang="nl-NL" dirty="0" err="1"/>
              <a:t>Metalektro</a:t>
            </a:r>
            <a:r>
              <a:rPr lang="nl-NL" dirty="0"/>
              <a:t> 2018 – 2020: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79C9E2F-2330-455B-BFFA-663F057A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23" y="2387600"/>
            <a:ext cx="3764804" cy="21653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C0DC3C3-4547-4965-B2A9-80075AD0A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950" y="2387600"/>
            <a:ext cx="4714753" cy="18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51C7458-3ED4-428F-B191-052F531AB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Hoe voorkomen?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341D0E-A329-4220-99A1-9E7FB11549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Handreiking SER (16-01-2019) voor kleine werkgevers “praten over pensioen”: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54D078-2ADC-4169-953C-970D9399A0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CA6695B-55CE-4EDB-A371-A6BFF5223F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F520B93-F16E-4569-B84B-11F21530B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06" y="2123597"/>
            <a:ext cx="4169924" cy="21613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1EE6A3E-65A1-4E3C-90D2-9D6C515CA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950" y="2123597"/>
            <a:ext cx="4169924" cy="17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36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B0729AA-4ADE-4F3B-BD55-1506BC8C7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9300" y="1962150"/>
            <a:ext cx="2991428" cy="26035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Bij zichtbare financiële problemen zoals loonbeslag.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Inpassen in een vitaliteitsprogramma.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Koppelen aan de pensioenregeling.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E0D3F6-8501-41EB-8CB8-43F5087984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Hoe bespreken?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51D4E9-C037-425B-BDB6-618A8082D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D7BF9E4-7049-4714-A6B5-810E3F65E5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1990" y="1962150"/>
            <a:ext cx="4063010" cy="2603500"/>
          </a:xfrm>
        </p:spPr>
        <p:txBody>
          <a:bodyPr/>
          <a:lstStyle/>
          <a:p>
            <a:r>
              <a:rPr lang="nl-NL" dirty="0"/>
              <a:t>Toename keuzemogelijkheden in de pensioenregeling</a:t>
            </a:r>
          </a:p>
          <a:p>
            <a:r>
              <a:rPr lang="nl-NL" dirty="0"/>
              <a:t>Wet Pensioencommunicatie (5 maart 2015)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A014B27-FB73-4D5B-8266-22234497B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684" y="2857500"/>
            <a:ext cx="4869316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>
          <a:xfrm>
            <a:off x="749299" y="1962150"/>
            <a:ext cx="8095023" cy="26035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Hoe helpen? Het “vierringen model”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Financieel overzicht door inzicht in te </a:t>
            </a:r>
          </a:p>
          <a:p>
            <a:r>
              <a:rPr lang="nl-NL" dirty="0"/>
              <a:t>maken keuzes</a:t>
            </a:r>
          </a:p>
          <a:p>
            <a:endParaRPr lang="nl-NL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EFD7026-CBA4-410D-8A55-028235B3D0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98901"/>
              </p:ext>
            </p:extLst>
          </p:nvPr>
        </p:nvGraphicFramePr>
        <p:xfrm>
          <a:off x="1681406" y="1626919"/>
          <a:ext cx="6286937" cy="396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273C3080-8008-4535-870E-F149D61DB4A8}"/>
              </a:ext>
            </a:extLst>
          </p:cNvPr>
          <p:cNvCxnSpPr>
            <a:cxnSpLocks/>
          </p:cNvCxnSpPr>
          <p:nvPr/>
        </p:nvCxnSpPr>
        <p:spPr>
          <a:xfrm flipH="1">
            <a:off x="2042728" y="3626206"/>
            <a:ext cx="2675270" cy="1633480"/>
          </a:xfrm>
          <a:prstGeom prst="straightConnector1">
            <a:avLst/>
          </a:prstGeom>
          <a:ln>
            <a:solidFill>
              <a:srgbClr val="0017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vak 1">
            <a:extLst>
              <a:ext uri="{FF2B5EF4-FFF2-40B4-BE49-F238E27FC236}">
                <a16:creationId xmlns:a16="http://schemas.microsoft.com/office/drawing/2014/main" id="{BC6A644B-9533-472A-BE8A-8E9FA1A29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43" y="5259686"/>
            <a:ext cx="3018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Netto besteedbaar inkomen</a:t>
            </a:r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1CFCC861-6836-4341-ADDB-235A427A7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5" y="3311320"/>
            <a:ext cx="25891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Inventarisatie via een</a:t>
            </a:r>
            <a:r>
              <a:rPr kumimoji="0" lang="nl-NL" altLang="nl-NL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APP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" name="Tekstvak 1">
            <a:extLst>
              <a:ext uri="{FF2B5EF4-FFF2-40B4-BE49-F238E27FC236}">
                <a16:creationId xmlns:a16="http://schemas.microsoft.com/office/drawing/2014/main" id="{039FDDDC-5470-4775-8AE5-09321405A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134" y="3365569"/>
            <a:ext cx="19495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Video verslag en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600" kern="0" dirty="0">
                <a:solidFill>
                  <a:srgbClr val="000000"/>
                </a:solidFill>
              </a:rPr>
              <a:t>Onderhoudslicentie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D3B02997-2271-4C96-A8DC-A62504D9986B}"/>
              </a:ext>
            </a:extLst>
          </p:cNvPr>
          <p:cNvSpPr/>
          <p:nvPr/>
        </p:nvSpPr>
        <p:spPr>
          <a:xfrm>
            <a:off x="726149" y="394042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30FACB8C-F23D-44B5-B35C-F9E6EB9B1525}"/>
              </a:ext>
            </a:extLst>
          </p:cNvPr>
          <p:cNvSpPr/>
          <p:nvPr/>
        </p:nvSpPr>
        <p:spPr>
          <a:xfrm>
            <a:off x="7439443" y="402845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DE835F22-7126-4DB9-9151-954D4D0718A3}"/>
              </a:ext>
            </a:extLst>
          </p:cNvPr>
          <p:cNvCxnSpPr>
            <a:cxnSpLocks/>
          </p:cNvCxnSpPr>
          <p:nvPr/>
        </p:nvCxnSpPr>
        <p:spPr>
          <a:xfrm flipV="1">
            <a:off x="3735333" y="5452036"/>
            <a:ext cx="4682518" cy="1"/>
          </a:xfrm>
          <a:prstGeom prst="straightConnector1">
            <a:avLst/>
          </a:prstGeom>
          <a:ln>
            <a:solidFill>
              <a:srgbClr val="0017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71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/>
      <p:bldP spid="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altLang="nl-NL" dirty="0">
              <a:ea typeface="MS PGothic" panose="020B0600070205080204" pitchFamily="34" charset="-128"/>
            </a:endParaRPr>
          </a:p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Demo </a:t>
            </a:r>
          </a:p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Ook bij overlijden en arbeidsongeschiktheid</a:t>
            </a:r>
          </a:p>
          <a:p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D3CC3D9-024F-420A-A53C-A074FC48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3" y="1752600"/>
            <a:ext cx="3919538" cy="293842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FE839D5-AB50-4C77-8734-B13F405E0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95" y="1767340"/>
            <a:ext cx="3909760" cy="293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55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Demo verslaglegging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Demo eerder stoppen werken Martijn">
            <a:hlinkClick r:id="" action="ppaction://media"/>
            <a:extLst>
              <a:ext uri="{FF2B5EF4-FFF2-40B4-BE49-F238E27FC236}">
                <a16:creationId xmlns:a16="http://schemas.microsoft.com/office/drawing/2014/main" id="{F8B60C1A-ED8C-44CA-8027-8F87064CE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0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Tot slot: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0" y="3136899"/>
            <a:ext cx="9144000" cy="209592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1700"/>
                </a:solidFill>
              </a:rPr>
              <a:t>Het voorkomen van financiële stress en bevorderen van financiële vitaliteit draagt bij aan de duurzame inzetbaarheid van medewerkers.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1700"/>
                </a:solidFill>
              </a:rPr>
              <a:t>Het bevordert de productiviteit van medewerkers en voorkomt uitval.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1700"/>
                </a:solidFill>
              </a:rPr>
              <a:t>Medewerkers reageren erg positief op de dienst.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1700"/>
                </a:solidFill>
              </a:rPr>
              <a:t>Het bevorderen van financiële vitaliteit moet worden gezien als een kans en niet als een heilig moeten!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0017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001700"/>
              </a:solidFill>
            </a:endParaRPr>
          </a:p>
          <a:p>
            <a:pPr algn="l"/>
            <a:endParaRPr lang="nl-NL" sz="1600" dirty="0">
              <a:solidFill>
                <a:srgbClr val="0017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001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4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Een doel zonder plan blijft een wens!</a:t>
            </a:r>
          </a:p>
        </p:txBody>
      </p:sp>
    </p:spTree>
    <p:extLst>
      <p:ext uri="{BB962C8B-B14F-4D97-AF65-F5344CB8AC3E}">
        <p14:creationId xmlns:p14="http://schemas.microsoft.com/office/powerpoint/2010/main" val="229050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>
          <a:xfrm>
            <a:off x="4932680" y="2015490"/>
            <a:ext cx="3549650" cy="26035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Even voorstellen: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Martijn Brands FFP | WFT pensioen gecertificeerd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7"/>
          </p:nvPr>
        </p:nvSpPr>
        <p:spPr>
          <a:xfrm>
            <a:off x="749299" y="1962149"/>
            <a:ext cx="5413995" cy="287110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Contactgegevens: Martijn Brands: </a:t>
            </a:r>
            <a:r>
              <a:rPr lang="nl-NL" u="sng" dirty="0">
                <a:solidFill>
                  <a:schemeClr val="tx2"/>
                </a:solidFill>
              </a:rPr>
              <a:t>mbrands</a:t>
            </a:r>
            <a:r>
              <a:rPr lang="nl-NL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@jip-financieel.nl</a:t>
            </a:r>
            <a:endParaRPr lang="nl-NL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NL" dirty="0"/>
              <a:t>Telefoonnummer JIP financieel: 085 - 2030100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1F7BE2C-FC7B-4C61-92E6-E6847822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400" y="2508250"/>
            <a:ext cx="2433449" cy="15113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331560B-A6C4-4392-8D2B-D860E89B5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345" y="2561590"/>
            <a:ext cx="256032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5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>
          <a:xfrm>
            <a:off x="4946650" y="1965960"/>
            <a:ext cx="3549650" cy="26035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Vitaliteit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7"/>
          </p:nvPr>
        </p:nvSpPr>
        <p:spPr>
          <a:xfrm>
            <a:off x="541830" y="2393790"/>
            <a:ext cx="10199373" cy="333708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1800" dirty="0">
                <a:sym typeface="Wingdings" panose="05000000000000000000" pitchFamily="2" charset="2"/>
              </a:rPr>
              <a:t>Vita = leven = je sterk en fit voelen.</a:t>
            </a:r>
          </a:p>
          <a:p>
            <a:pPr marL="0" indent="0">
              <a:buNone/>
              <a:defRPr/>
            </a:pPr>
            <a:endParaRPr lang="nl-NL" sz="1800" dirty="0"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r>
              <a:rPr lang="nl-NL" sz="2400" dirty="0"/>
              <a:t>      Financiële vitaliteit??</a:t>
            </a:r>
          </a:p>
          <a:p>
            <a:pPr marL="0" indent="0">
              <a:buNone/>
              <a:defRPr/>
            </a:pPr>
            <a:endParaRPr lang="nl-NL" sz="1800" dirty="0"/>
          </a:p>
          <a:p>
            <a:pPr marL="0" indent="0">
              <a:buNone/>
              <a:defRPr/>
            </a:pPr>
            <a:r>
              <a:rPr lang="nl-NL" sz="1800" i="1" dirty="0"/>
              <a:t>Je sterk en fit voelen omdat je grip hebt op</a:t>
            </a:r>
          </a:p>
          <a:p>
            <a:pPr marL="0" indent="0">
              <a:buNone/>
              <a:defRPr/>
            </a:pPr>
            <a:r>
              <a:rPr lang="nl-NL" sz="1800" i="1" dirty="0"/>
              <a:t>              je financiële situatie.</a:t>
            </a:r>
          </a:p>
        </p:txBody>
      </p:sp>
      <p:pic>
        <p:nvPicPr>
          <p:cNvPr id="2056" name="Picture 8" descr="Afbeeldingsresultaat voor vitaliteit">
            <a:extLst>
              <a:ext uri="{FF2B5EF4-FFF2-40B4-BE49-F238E27FC236}">
                <a16:creationId xmlns:a16="http://schemas.microsoft.com/office/drawing/2014/main" id="{C9A4BCAB-DB1A-49B8-AD5B-AF6621D9D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98" y="1390650"/>
            <a:ext cx="30861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97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5"/>
          </p:nvPr>
        </p:nvSpPr>
        <p:spPr>
          <a:xfrm>
            <a:off x="4946650" y="1965960"/>
            <a:ext cx="3549650" cy="26035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Financiële stress in NL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D1ABA20-E8F8-4ABB-9EE9-525257FE6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965" y="1145540"/>
            <a:ext cx="2670523" cy="3772113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4CA76A36-071C-4A15-BABE-22910B58E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18" y="1752600"/>
            <a:ext cx="2755917" cy="300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FE10334-D6BA-43BA-839E-FB8A56036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488" y="837559"/>
            <a:ext cx="3452843" cy="384970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C408E08-E640-40E8-8D93-14A9AB691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965" y="3585373"/>
            <a:ext cx="55530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E5C5B6D-0012-4364-A3C8-255746149A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Trends en ontwikkelingen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C5EF4C-EC47-4909-AE12-3DFD7F9193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E95590-00F9-4613-867D-B351BF13F2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9299" y="1962149"/>
            <a:ext cx="6197766" cy="29018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Verschuiven AOW leeftijd.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Versoberen pensioenopbouw.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Risico van het korten op pensioen (PME).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Aflossings</a:t>
            </a:r>
            <a:r>
              <a:rPr lang="nl-NL" i="1" dirty="0"/>
              <a:t>blij.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Lage spaarrente.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Wet verbeterde premieregeling; doorbeleggen na pensioendatum en andere individuele keuzes.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pensioenakkoord; van solidariteit naar individualiteit.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Tekort op de woningmarkt.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……..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EC940C1-8BE5-451D-A612-65982A8719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72696" y="1962150"/>
            <a:ext cx="1082303" cy="260350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39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Pensioen Algemeen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749300" y="1209782"/>
            <a:ext cx="8394700" cy="469900"/>
          </a:xfrm>
        </p:spPr>
        <p:txBody>
          <a:bodyPr/>
          <a:lstStyle/>
          <a:p>
            <a:r>
              <a:rPr lang="nl-NL" dirty="0"/>
              <a:t>De sociale zekerheid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6"/>
          </p:nvPr>
        </p:nvSpPr>
        <p:spPr>
          <a:xfrm>
            <a:off x="4705350" y="1962150"/>
            <a:ext cx="3768090" cy="2603500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634F828-E016-4DCF-8FB2-384912464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1783" y="4164078"/>
            <a:ext cx="1422611" cy="1379538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AOW</a:t>
            </a:r>
            <a:endParaRPr kumimoji="0" lang="nl-NL" altLang="nl-NL" sz="1800" b="1" i="0" u="none" strike="noStrike" kern="0" cap="none" spc="0" normalizeH="0" baseline="0" noProof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5819B2B9-4588-44C9-907C-E69E188DC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1783" y="2910073"/>
            <a:ext cx="1422611" cy="1225444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6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Ouderdoms-pensioen</a:t>
            </a:r>
            <a:endParaRPr kumimoji="0" lang="en-US" altLang="nl-NL" sz="16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7BD61982-C2AA-4828-8744-3796B9E39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0237" y="4161524"/>
            <a:ext cx="1840386" cy="1376363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ANW</a:t>
            </a:r>
            <a:endParaRPr kumimoji="0" lang="nl-NL" altLang="nl-NL" sz="1800" b="1" i="0" u="none" strike="noStrike" kern="0" cap="none" spc="0" normalizeH="0" baseline="0" noProof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D5D8751B-7AF1-4579-9E21-5002C63A3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0237" y="2914356"/>
            <a:ext cx="1840386" cy="1225444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6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Nabestaanden-pensioen</a:t>
            </a:r>
            <a:endParaRPr kumimoji="0" lang="en-US" altLang="nl-NL" sz="16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2A540977-1634-4206-940A-C745BA6F7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889" y="4158349"/>
            <a:ext cx="1360488" cy="1379538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WIA</a:t>
            </a:r>
            <a:endParaRPr kumimoji="0" lang="nl-NL" altLang="nl-NL" sz="1800" b="1" i="0" u="none" strike="noStrike" kern="0" cap="none" spc="0" normalizeH="0" baseline="0" noProof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00E9D1BE-7212-4137-9EA1-17D2A4D66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466" y="2910073"/>
            <a:ext cx="1360488" cy="1225444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4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Arbeids</a:t>
            </a:r>
            <a:endParaRPr kumimoji="0" lang="en-US" altLang="nl-NL" sz="14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4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Ongeschikt</a:t>
            </a:r>
            <a:endParaRPr kumimoji="0" lang="en-US" altLang="nl-NL" sz="14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4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heids</a:t>
            </a:r>
            <a:endParaRPr kumimoji="0" lang="en-US" altLang="nl-NL" sz="14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4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pensioen</a:t>
            </a:r>
            <a:endParaRPr kumimoji="0" lang="en-US" altLang="nl-NL" sz="14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AutoShape 19">
            <a:extLst>
              <a:ext uri="{FF2B5EF4-FFF2-40B4-BE49-F238E27FC236}">
                <a16:creationId xmlns:a16="http://schemas.microsoft.com/office/drawing/2014/main" id="{63430D92-D0A5-46AE-99DD-D8CDB8C4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759" y="1636713"/>
            <a:ext cx="4695825" cy="1223963"/>
          </a:xfrm>
          <a:prstGeom prst="triangle">
            <a:avLst>
              <a:gd name="adj" fmla="val 50000"/>
            </a:avLst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200" b="0" i="0" u="none" strike="noStrike" kern="0" cap="none" spc="0" normalizeH="0" baseline="0" noProof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3B96F207-1632-4794-A284-B7AE6DFD4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2708" y="2363788"/>
            <a:ext cx="25939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9247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Privé-voorzieningen</a:t>
            </a: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8CB912E6-C42C-4E20-842A-736BA1DD6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" y="2992438"/>
            <a:ext cx="1484313" cy="1295400"/>
          </a:xfrm>
          <a:prstGeom prst="rect">
            <a:avLst/>
          </a:prstGeom>
          <a:solidFill>
            <a:srgbClr val="69247E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  <a:r>
              <a:rPr kumimoji="0" lang="en-US" altLang="nl-NL" sz="1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e</a:t>
            </a: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nl-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Pijler</a:t>
            </a: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F0D4BBCA-988E-48E6-906C-ABD3F8443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" y="4333875"/>
            <a:ext cx="1490663" cy="1295400"/>
          </a:xfrm>
          <a:prstGeom prst="rect">
            <a:avLst/>
          </a:prstGeom>
          <a:solidFill>
            <a:srgbClr val="69247E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r>
              <a:rPr kumimoji="0" lang="en-US" altLang="nl-NL" sz="1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e</a:t>
            </a: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nl-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Pijler</a:t>
            </a: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55A3F08D-C1A0-4B95-ADAD-726370112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" y="1636713"/>
            <a:ext cx="1490663" cy="1295400"/>
          </a:xfrm>
          <a:prstGeom prst="rect">
            <a:avLst/>
          </a:prstGeom>
          <a:solidFill>
            <a:srgbClr val="69247E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  <a:r>
              <a:rPr kumimoji="0" lang="en-US" altLang="nl-NL" sz="1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e</a:t>
            </a: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nl-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Pijler</a:t>
            </a: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1" name="Picture 11" descr="private1-hoed">
            <a:extLst>
              <a:ext uri="{FF2B5EF4-FFF2-40B4-BE49-F238E27FC236}">
                <a16:creationId xmlns:a16="http://schemas.microsoft.com/office/drawing/2014/main" id="{95855725-FEA9-444E-A2CF-3084AB0E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8" r="1488"/>
          <a:stretch>
            <a:fillRect/>
          </a:stretch>
        </p:blipFill>
        <p:spPr bwMode="auto">
          <a:xfrm>
            <a:off x="2765108" y="1514819"/>
            <a:ext cx="1219200" cy="1368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5" descr="http://roimg.nl/bestanden/afbeeldingen/regering/bewindspersonen/kabinet-rutte-verhagen/rutte-mark/standaardfoto/rutte-2011-208.jpg">
            <a:extLst>
              <a:ext uri="{FF2B5EF4-FFF2-40B4-BE49-F238E27FC236}">
                <a16:creationId xmlns:a16="http://schemas.microsoft.com/office/drawing/2014/main" id="{E844AB21-98C8-44E5-A952-5FDA107C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24" y="4158350"/>
            <a:ext cx="1219200" cy="142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Afbeeldingsresultaat voor icc meppel">
            <a:extLst>
              <a:ext uri="{FF2B5EF4-FFF2-40B4-BE49-F238E27FC236}">
                <a16:creationId xmlns:a16="http://schemas.microsoft.com/office/drawing/2014/main" id="{191BF53E-7590-4328-AD58-7B761ACB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57" y="2976563"/>
            <a:ext cx="1328102" cy="132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289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Trends: wat wil de overheid met pensioenopbouw?</a:t>
            </a:r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5BD25CD-8E61-4F57-93CC-017562267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18" y="1282700"/>
            <a:ext cx="7419475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32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Pensioen Algemeen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749300" y="1209782"/>
            <a:ext cx="8394700" cy="469900"/>
          </a:xfrm>
        </p:spPr>
        <p:txBody>
          <a:bodyPr/>
          <a:lstStyle/>
          <a:p>
            <a:r>
              <a:rPr lang="nl-NL" dirty="0"/>
              <a:t>De sociale zekerheid, de trend!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6"/>
          </p:nvPr>
        </p:nvSpPr>
        <p:spPr>
          <a:xfrm>
            <a:off x="4705350" y="1962150"/>
            <a:ext cx="3768090" cy="2603500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634F828-E016-4DCF-8FB2-384912464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610" y="4659096"/>
            <a:ext cx="1422611" cy="847410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AOW</a:t>
            </a:r>
            <a:endParaRPr kumimoji="0" lang="nl-NL" altLang="nl-NL" sz="1800" b="1" i="0" u="none" strike="noStrike" kern="0" cap="none" spc="0" normalizeH="0" baseline="0" noProof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5819B2B9-4588-44C9-907C-E69E188DC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834" y="3761359"/>
            <a:ext cx="1422611" cy="855998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6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Ouderdoms-pensioen</a:t>
            </a:r>
            <a:endParaRPr kumimoji="0" lang="en-US" altLang="nl-NL" sz="16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7BD61982-C2AA-4828-8744-3796B9E39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394" y="4659096"/>
            <a:ext cx="1840386" cy="847410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ANW</a:t>
            </a:r>
            <a:endParaRPr kumimoji="0" lang="nl-NL" altLang="nl-NL" sz="18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D5D8751B-7AF1-4579-9E21-5002C63A3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394" y="3764607"/>
            <a:ext cx="1840385" cy="852750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6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Nabestaanden-pensioen</a:t>
            </a:r>
            <a:endParaRPr kumimoji="0" lang="en-US" altLang="nl-NL" sz="16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2A540977-1634-4206-940A-C745BA6F7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909" y="4659096"/>
            <a:ext cx="1360488" cy="847410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WIA</a:t>
            </a:r>
            <a:endParaRPr kumimoji="0" lang="nl-NL" altLang="nl-NL" sz="1800" b="1" i="0" u="none" strike="noStrike" kern="0" cap="none" spc="0" normalizeH="0" baseline="0" noProof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00E9D1BE-7212-4137-9EA1-17D2A4D66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728" y="3762946"/>
            <a:ext cx="1360488" cy="852823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2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Arbeids</a:t>
            </a: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2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Ongeschikt</a:t>
            </a: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2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heids</a:t>
            </a: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en-US" altLang="nl-NL" sz="1200" b="1" i="0" u="none" strike="noStrike" kern="0" cap="none" spc="0" normalizeH="0" baseline="0" noProof="0" dirty="0" err="1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pensioen</a:t>
            </a: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AutoShape 19">
            <a:extLst>
              <a:ext uri="{FF2B5EF4-FFF2-40B4-BE49-F238E27FC236}">
                <a16:creationId xmlns:a16="http://schemas.microsoft.com/office/drawing/2014/main" id="{63430D92-D0A5-46AE-99DD-D8CDB8C4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931" y="1519184"/>
            <a:ext cx="5620069" cy="2200435"/>
          </a:xfrm>
          <a:prstGeom prst="triangle">
            <a:avLst>
              <a:gd name="adj" fmla="val 50000"/>
            </a:avLst>
          </a:prstGeom>
          <a:solidFill>
            <a:srgbClr val="FFFF99"/>
          </a:solidFill>
          <a:ln w="12700" algn="ctr">
            <a:solidFill>
              <a:srgbClr val="69247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200" b="0" i="0" u="none" strike="noStrike" kern="0" cap="none" spc="0" normalizeH="0" baseline="0" noProof="0">
              <a:ln>
                <a:noFill/>
              </a:ln>
              <a:solidFill>
                <a:srgbClr val="69247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3B96F207-1632-4794-A284-B7AE6DFD4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675" y="3066795"/>
            <a:ext cx="3104527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9247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69247E"/>
                </a:solidFill>
                <a:effectLst/>
                <a:uLnTx/>
                <a:uFillTx/>
                <a:latin typeface="Arial" panose="020B0604020202020204" pitchFamily="34" charset="0"/>
              </a:rPr>
              <a:t>Privé-voorzieningen</a:t>
            </a: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8CB912E6-C42C-4E20-842A-736BA1DD6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07" y="3759771"/>
            <a:ext cx="1453321" cy="855998"/>
          </a:xfrm>
          <a:prstGeom prst="rect">
            <a:avLst/>
          </a:prstGeom>
          <a:solidFill>
            <a:srgbClr val="69247E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  <a:r>
              <a:rPr kumimoji="0" lang="en-US" altLang="nl-NL" sz="1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e</a:t>
            </a: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nl-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Pijler</a:t>
            </a: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F0D4BBCA-988E-48E6-906C-ABD3F8443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619" y="4688195"/>
            <a:ext cx="1458332" cy="818311"/>
          </a:xfrm>
          <a:prstGeom prst="rect">
            <a:avLst/>
          </a:prstGeom>
          <a:solidFill>
            <a:srgbClr val="69247E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nl-NL" sz="1800" b="1" kern="0" dirty="0">
              <a:solidFill>
                <a:srgbClr val="FFFFFF"/>
              </a:solidFill>
            </a:endParaRPr>
          </a:p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r>
              <a:rPr kumimoji="0" lang="en-US" altLang="nl-NL" sz="1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e</a:t>
            </a: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nl-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Pijler</a:t>
            </a: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55A3F08D-C1A0-4B95-ADAD-726370112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07" y="1538817"/>
            <a:ext cx="1463344" cy="2148528"/>
          </a:xfrm>
          <a:prstGeom prst="rect">
            <a:avLst/>
          </a:prstGeom>
          <a:solidFill>
            <a:srgbClr val="69247E"/>
          </a:solidFill>
          <a:ln w="12700" algn="ctr">
            <a:solidFill>
              <a:srgbClr val="69247E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  <a:r>
              <a:rPr kumimoji="0" lang="en-US" altLang="nl-NL" sz="1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e</a:t>
            </a:r>
            <a:r>
              <a:rPr kumimoji="0" lang="en-US" alt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nl-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Pijler</a:t>
            </a:r>
            <a:endParaRPr kumimoji="0" lang="en-US" altLang="nl-NL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1" name="Picture 11" descr="private1-hoed">
            <a:extLst>
              <a:ext uri="{FF2B5EF4-FFF2-40B4-BE49-F238E27FC236}">
                <a16:creationId xmlns:a16="http://schemas.microsoft.com/office/drawing/2014/main" id="{95855725-FEA9-444E-A2CF-3084AB0E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8" r="1488"/>
          <a:stretch>
            <a:fillRect/>
          </a:stretch>
        </p:blipFill>
        <p:spPr bwMode="auto">
          <a:xfrm>
            <a:off x="2676763" y="1728178"/>
            <a:ext cx="1219200" cy="15687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5" descr="http://roimg.nl/bestanden/afbeeldingen/regering/bewindspersonen/kabinet-rutte-verhagen/rutte-mark/standaardfoto/rutte-2011-208.jpg">
            <a:extLst>
              <a:ext uri="{FF2B5EF4-FFF2-40B4-BE49-F238E27FC236}">
                <a16:creationId xmlns:a16="http://schemas.microsoft.com/office/drawing/2014/main" id="{E844AB21-98C8-44E5-A952-5FDA107C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08" y="4667333"/>
            <a:ext cx="1232561" cy="83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Afbeeldingsresultaat voor icc meppel">
            <a:extLst>
              <a:ext uri="{FF2B5EF4-FFF2-40B4-BE49-F238E27FC236}">
                <a16:creationId xmlns:a16="http://schemas.microsoft.com/office/drawing/2014/main" id="{13C3BD31-1268-4650-8109-4BBCEE47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24" y="3818179"/>
            <a:ext cx="1309727" cy="79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7B0E085-1977-407F-8C23-663F26E2D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60021"/>
            <a:ext cx="9144000" cy="3380179"/>
          </a:xfrm>
        </p:spPr>
        <p:txBody>
          <a:bodyPr/>
          <a:lstStyle/>
          <a:p>
            <a:r>
              <a:rPr lang="nl-NL" dirty="0"/>
              <a:t>Tussenbalans:</a:t>
            </a:r>
          </a:p>
          <a:p>
            <a:endParaRPr lang="nl-NL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500" dirty="0"/>
              <a:t>Veel mensen ervaren financiële stress.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500" dirty="0"/>
              <a:t>Werkgevers hebben daarom veelal ook te maken met medewerkers met financiële stress.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500" dirty="0"/>
              <a:t>Medewerkers met financiële stress zijn vaker ziek en zijn minder productief.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5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500" dirty="0"/>
          </a:p>
          <a:p>
            <a:r>
              <a:rPr lang="nl-NL" sz="2000" dirty="0"/>
              <a:t>Het is dus een onderwerp dat aandacht verdient!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5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5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17826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JIP203 PPT</Template>
  <TotalTime>0</TotalTime>
  <Words>385</Words>
  <Application>Microsoft Office PowerPoint</Application>
  <PresentationFormat>Diavoorstelling (16:10)</PresentationFormat>
  <Paragraphs>117</Paragraphs>
  <Slides>17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PXL Communicatie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 Dijkstra</dc:creator>
  <cp:lastModifiedBy>Secretariaat</cp:lastModifiedBy>
  <cp:revision>187</cp:revision>
  <cp:lastPrinted>2019-03-06T10:25:16Z</cp:lastPrinted>
  <dcterms:created xsi:type="dcterms:W3CDTF">2017-04-28T08:54:04Z</dcterms:created>
  <dcterms:modified xsi:type="dcterms:W3CDTF">2019-03-18T15:12:26Z</dcterms:modified>
</cp:coreProperties>
</file>